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34"/>
  </p:notesMasterIdLst>
  <p:sldIdLst>
    <p:sldId id="324" r:id="rId2"/>
    <p:sldId id="256" r:id="rId3"/>
    <p:sldId id="295" r:id="rId4"/>
    <p:sldId id="294" r:id="rId5"/>
    <p:sldId id="261" r:id="rId6"/>
    <p:sldId id="289" r:id="rId7"/>
    <p:sldId id="263" r:id="rId8"/>
    <p:sldId id="271" r:id="rId9"/>
    <p:sldId id="297" r:id="rId10"/>
    <p:sldId id="299" r:id="rId11"/>
    <p:sldId id="296" r:id="rId12"/>
    <p:sldId id="272" r:id="rId13"/>
    <p:sldId id="301" r:id="rId14"/>
    <p:sldId id="307" r:id="rId15"/>
    <p:sldId id="311" r:id="rId16"/>
    <p:sldId id="302" r:id="rId17"/>
    <p:sldId id="306" r:id="rId18"/>
    <p:sldId id="312" r:id="rId19"/>
    <p:sldId id="315" r:id="rId20"/>
    <p:sldId id="316" r:id="rId21"/>
    <p:sldId id="317" r:id="rId22"/>
    <p:sldId id="270" r:id="rId23"/>
    <p:sldId id="282" r:id="rId24"/>
    <p:sldId id="283" r:id="rId25"/>
    <p:sldId id="318" r:id="rId26"/>
    <p:sldId id="291" r:id="rId27"/>
    <p:sldId id="319" r:id="rId28"/>
    <p:sldId id="278" r:id="rId29"/>
    <p:sldId id="323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FF7C80"/>
    <a:srgbClr val="FF33CC"/>
    <a:srgbClr val="FFFFFF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5" autoAdjust="0"/>
    <p:restoredTop sz="94434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49" d="100"/>
        <a:sy n="49" d="100"/>
      </p:scale>
      <p:origin x="0" y="-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194B02-3936-4A4E-B114-5DE7CD174C54}" type="doc">
      <dgm:prSet loTypeId="urn:microsoft.com/office/officeart/2008/layout/CircularPictureCallout" loCatId="picture" qsTypeId="urn:microsoft.com/office/officeart/2005/8/quickstyle/simple1" qsCatId="simple" csTypeId="urn:microsoft.com/office/officeart/2005/8/colors/accent1_2" csCatId="accent1" phldr="1"/>
      <dgm:spPr/>
    </dgm:pt>
    <dgm:pt modelId="{BB4E4F35-C8E5-4DA6-AF90-2C37A1311D50}">
      <dgm:prSet phldrT="[Text]" phldr="1"/>
      <dgm:spPr/>
      <dgm:t>
        <a:bodyPr/>
        <a:lstStyle/>
        <a:p>
          <a:endParaRPr lang="en-US"/>
        </a:p>
      </dgm:t>
    </dgm:pt>
    <dgm:pt modelId="{D199D824-A08B-41FC-8A78-D9AB9E4F8D89}" type="parTrans" cxnId="{EEE010E7-512D-402E-8123-F7A0C508E3F8}">
      <dgm:prSet/>
      <dgm:spPr/>
      <dgm:t>
        <a:bodyPr/>
        <a:lstStyle/>
        <a:p>
          <a:endParaRPr lang="en-US"/>
        </a:p>
      </dgm:t>
    </dgm:pt>
    <dgm:pt modelId="{017D5985-3491-4CB9-9F16-A9AEB4AE59E9}" type="sibTrans" cxnId="{EEE010E7-512D-402E-8123-F7A0C508E3F8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7000" b="-17000"/>
          </a:stretch>
        </a:blipFill>
        <a:ln>
          <a:prstDash val="solid"/>
        </a:ln>
      </dgm:spPr>
      <dgm:t>
        <a:bodyPr/>
        <a:lstStyle/>
        <a:p>
          <a:endParaRPr lang="en-US"/>
        </a:p>
      </dgm:t>
    </dgm:pt>
    <dgm:pt modelId="{BEBF338A-EB07-4541-87DA-CD45179C8FBC}" type="pres">
      <dgm:prSet presAssocID="{71194B02-3936-4A4E-B114-5DE7CD174C54}" presName="Name0" presStyleCnt="0">
        <dgm:presLayoutVars>
          <dgm:chMax val="7"/>
          <dgm:chPref val="7"/>
          <dgm:dir/>
        </dgm:presLayoutVars>
      </dgm:prSet>
      <dgm:spPr/>
    </dgm:pt>
    <dgm:pt modelId="{D038ECD8-3227-48B7-9E51-4E6792822B5B}" type="pres">
      <dgm:prSet presAssocID="{71194B02-3936-4A4E-B114-5DE7CD174C54}" presName="Name1" presStyleCnt="0"/>
      <dgm:spPr/>
    </dgm:pt>
    <dgm:pt modelId="{FBEF35A4-C22A-47BE-A9AF-E6AE1002B933}" type="pres">
      <dgm:prSet presAssocID="{017D5985-3491-4CB9-9F16-A9AEB4AE59E9}" presName="picture_1" presStyleCnt="0"/>
      <dgm:spPr/>
    </dgm:pt>
    <dgm:pt modelId="{70BA21B1-55DC-4F2C-AD01-756F01BEFCE1}" type="pres">
      <dgm:prSet presAssocID="{017D5985-3491-4CB9-9F16-A9AEB4AE59E9}" presName="pictureRepeatNode" presStyleLbl="alignImgPlace1" presStyleIdx="0" presStyleCnt="1" custScaleX="189349" custScaleY="187057" custLinFactNeighborX="-5326" custLinFactNeighborY="-36106"/>
      <dgm:spPr/>
      <dgm:t>
        <a:bodyPr/>
        <a:lstStyle/>
        <a:p>
          <a:endParaRPr lang="en-US"/>
        </a:p>
      </dgm:t>
    </dgm:pt>
    <dgm:pt modelId="{A15E6316-DE9D-454F-AB33-8F4B5984B285}" type="pres">
      <dgm:prSet presAssocID="{BB4E4F35-C8E5-4DA6-AF90-2C37A1311D50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70334D9-A828-4E7D-9846-45FDC1B0B1EB}" type="presOf" srcId="{BB4E4F35-C8E5-4DA6-AF90-2C37A1311D50}" destId="{A15E6316-DE9D-454F-AB33-8F4B5984B285}" srcOrd="0" destOrd="0" presId="urn:microsoft.com/office/officeart/2008/layout/CircularPictureCallout"/>
    <dgm:cxn modelId="{EEE010E7-512D-402E-8123-F7A0C508E3F8}" srcId="{71194B02-3936-4A4E-B114-5DE7CD174C54}" destId="{BB4E4F35-C8E5-4DA6-AF90-2C37A1311D50}" srcOrd="0" destOrd="0" parTransId="{D199D824-A08B-41FC-8A78-D9AB9E4F8D89}" sibTransId="{017D5985-3491-4CB9-9F16-A9AEB4AE59E9}"/>
    <dgm:cxn modelId="{05CBDAA5-AA99-4929-94E7-F032435E487A}" type="presOf" srcId="{017D5985-3491-4CB9-9F16-A9AEB4AE59E9}" destId="{70BA21B1-55DC-4F2C-AD01-756F01BEFCE1}" srcOrd="0" destOrd="0" presId="urn:microsoft.com/office/officeart/2008/layout/CircularPictureCallout"/>
    <dgm:cxn modelId="{FA238E15-F2BC-4DB1-9D17-CF766FD8D2C3}" type="presOf" srcId="{71194B02-3936-4A4E-B114-5DE7CD174C54}" destId="{BEBF338A-EB07-4541-87DA-CD45179C8FBC}" srcOrd="0" destOrd="0" presId="urn:microsoft.com/office/officeart/2008/layout/CircularPictureCallout"/>
    <dgm:cxn modelId="{657A0103-E8C8-4E5F-82F6-5C70B12842E3}" type="presParOf" srcId="{BEBF338A-EB07-4541-87DA-CD45179C8FBC}" destId="{D038ECD8-3227-48B7-9E51-4E6792822B5B}" srcOrd="0" destOrd="0" presId="urn:microsoft.com/office/officeart/2008/layout/CircularPictureCallout"/>
    <dgm:cxn modelId="{294DB66B-57D4-4800-BEC3-05EFA011C775}" type="presParOf" srcId="{D038ECD8-3227-48B7-9E51-4E6792822B5B}" destId="{FBEF35A4-C22A-47BE-A9AF-E6AE1002B933}" srcOrd="0" destOrd="0" presId="urn:microsoft.com/office/officeart/2008/layout/CircularPictureCallout"/>
    <dgm:cxn modelId="{075D742D-F3AC-424B-A60A-2050DB2CF421}" type="presParOf" srcId="{FBEF35A4-C22A-47BE-A9AF-E6AE1002B933}" destId="{70BA21B1-55DC-4F2C-AD01-756F01BEFCE1}" srcOrd="0" destOrd="0" presId="urn:microsoft.com/office/officeart/2008/layout/CircularPictureCallout"/>
    <dgm:cxn modelId="{7F813B1D-7615-4976-AC98-ED29C68EA8BB}" type="presParOf" srcId="{D038ECD8-3227-48B7-9E51-4E6792822B5B}" destId="{A15E6316-DE9D-454F-AB33-8F4B5984B285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3E3F39-6661-4396-8E18-0194AF15DBF1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8AB44C5-7576-41F7-BFE2-B3AC53D9DE0B}">
      <dgm:prSet/>
      <dgm:spPr/>
      <dgm:t>
        <a:bodyPr/>
        <a:lstStyle/>
        <a:p>
          <a:pPr algn="ctr" rtl="0"/>
          <a:r>
            <a:rPr lang="bn-BD" dirty="0" smtClean="0">
              <a:solidFill>
                <a:schemeClr val="tx1"/>
              </a:solidFill>
            </a:rPr>
            <a:t>ছবি গুলি লক্ষ্য কর</a:t>
          </a:r>
          <a:endParaRPr lang="en-US" dirty="0">
            <a:solidFill>
              <a:schemeClr val="tx1"/>
            </a:solidFill>
          </a:endParaRPr>
        </a:p>
      </dgm:t>
    </dgm:pt>
    <dgm:pt modelId="{A06E3CB6-FE8D-42F2-9186-77E909FC7E32}" type="parTrans" cxnId="{4E4240B5-1339-46EC-92C3-58ADAE048C6E}">
      <dgm:prSet/>
      <dgm:spPr/>
      <dgm:t>
        <a:bodyPr/>
        <a:lstStyle/>
        <a:p>
          <a:endParaRPr lang="en-US"/>
        </a:p>
      </dgm:t>
    </dgm:pt>
    <dgm:pt modelId="{E9E1250E-AF41-469F-B826-36929E36B505}" type="sibTrans" cxnId="{4E4240B5-1339-46EC-92C3-58ADAE048C6E}">
      <dgm:prSet/>
      <dgm:spPr/>
      <dgm:t>
        <a:bodyPr/>
        <a:lstStyle/>
        <a:p>
          <a:endParaRPr lang="en-US"/>
        </a:p>
      </dgm:t>
    </dgm:pt>
    <dgm:pt modelId="{9CFB970C-F6E5-4F07-BAAC-3D922D8C33CB}" type="pres">
      <dgm:prSet presAssocID="{013E3F39-6661-4396-8E18-0194AF15DBF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381746-7D34-46CB-BA73-B12B96A6E9BF}" type="pres">
      <dgm:prSet presAssocID="{D8AB44C5-7576-41F7-BFE2-B3AC53D9DE0B}" presName="parentText" presStyleLbl="node1" presStyleIdx="0" presStyleCnt="1" custLinFactNeighborX="6041" custLinFactNeighborY="49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363F4F5-A669-4607-B36F-146B1F80E0E5}" type="presOf" srcId="{D8AB44C5-7576-41F7-BFE2-B3AC53D9DE0B}" destId="{CE381746-7D34-46CB-BA73-B12B96A6E9BF}" srcOrd="0" destOrd="0" presId="urn:microsoft.com/office/officeart/2005/8/layout/vList2"/>
    <dgm:cxn modelId="{B3A53332-98EC-478B-ACB0-7B5C8530670C}" type="presOf" srcId="{013E3F39-6661-4396-8E18-0194AF15DBF1}" destId="{9CFB970C-F6E5-4F07-BAAC-3D922D8C33CB}" srcOrd="0" destOrd="0" presId="urn:microsoft.com/office/officeart/2005/8/layout/vList2"/>
    <dgm:cxn modelId="{4E4240B5-1339-46EC-92C3-58ADAE048C6E}" srcId="{013E3F39-6661-4396-8E18-0194AF15DBF1}" destId="{D8AB44C5-7576-41F7-BFE2-B3AC53D9DE0B}" srcOrd="0" destOrd="0" parTransId="{A06E3CB6-FE8D-42F2-9186-77E909FC7E32}" sibTransId="{E9E1250E-AF41-469F-B826-36929E36B505}"/>
    <dgm:cxn modelId="{31B3BD65-009C-4FBD-8222-2E35D842D95B}" type="presParOf" srcId="{9CFB970C-F6E5-4F07-BAAC-3D922D8C33CB}" destId="{CE381746-7D34-46CB-BA73-B12B96A6E9B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604AF08-454D-4162-BC60-C3F3C771082C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17D1BE89-5115-447E-B03E-2D60FE86D12E}">
      <dgm:prSet phldrT="[Text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E7053E98-52E3-4287-BDC1-5673894ED023}" type="parTrans" cxnId="{6D08EFAC-1243-49E4-85B4-BCCF65DDD1CE}">
      <dgm:prSet/>
      <dgm:spPr/>
      <dgm:t>
        <a:bodyPr/>
        <a:lstStyle/>
        <a:p>
          <a:endParaRPr lang="en-US"/>
        </a:p>
      </dgm:t>
    </dgm:pt>
    <dgm:pt modelId="{980F8045-882C-4F45-936A-5D0F7DA0D6AA}" type="sibTrans" cxnId="{6D08EFAC-1243-49E4-85B4-BCCF65DDD1CE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B0CC02B9-F95E-4893-8113-DEF0C21980D5}">
      <dgm:prSet phldrT="[Text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BB63B954-3FEA-44A1-BAD0-223F028E7FB5}" type="parTrans" cxnId="{A4748009-BF76-4B9E-B20F-C2B9A36382B4}">
      <dgm:prSet/>
      <dgm:spPr/>
      <dgm:t>
        <a:bodyPr/>
        <a:lstStyle/>
        <a:p>
          <a:endParaRPr lang="en-US"/>
        </a:p>
      </dgm:t>
    </dgm:pt>
    <dgm:pt modelId="{508C199B-A03B-4465-82F1-08B20A5F3D0D}" type="sibTrans" cxnId="{A4748009-BF76-4B9E-B20F-C2B9A36382B4}">
      <dgm:prSet/>
      <dgm:spPr>
        <a:solidFill>
          <a:srgbClr val="FF0000"/>
        </a:solidFill>
      </dgm:spPr>
      <dgm:t>
        <a:bodyPr/>
        <a:lstStyle/>
        <a:p>
          <a:endParaRPr lang="en-US" dirty="0"/>
        </a:p>
      </dgm:t>
    </dgm:pt>
    <dgm:pt modelId="{E7FCAECD-ACB4-4E94-B2AD-580DDA4D1989}">
      <dgm:prSet phldrT="[Text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D1551A07-3677-48DA-B42C-E75DA8B8DFFC}" type="parTrans" cxnId="{99EB707F-E129-46EB-A6ED-679E966B8A2E}">
      <dgm:prSet/>
      <dgm:spPr/>
      <dgm:t>
        <a:bodyPr/>
        <a:lstStyle/>
        <a:p>
          <a:endParaRPr lang="en-US"/>
        </a:p>
      </dgm:t>
    </dgm:pt>
    <dgm:pt modelId="{5FF52D61-AFCD-4B12-BB90-898935724A7F}" type="sibTrans" cxnId="{99EB707F-E129-46EB-A6ED-679E966B8A2E}">
      <dgm:prSet/>
      <dgm:spPr/>
      <dgm:t>
        <a:bodyPr/>
        <a:lstStyle/>
        <a:p>
          <a:endParaRPr lang="en-US"/>
        </a:p>
      </dgm:t>
    </dgm:pt>
    <dgm:pt modelId="{B69BA89A-8005-4839-B7EA-D52747A3D5C6}" type="pres">
      <dgm:prSet presAssocID="{B604AF08-454D-4162-BC60-C3F3C771082C}" presName="Name0" presStyleCnt="0">
        <dgm:presLayoutVars>
          <dgm:dir/>
          <dgm:resizeHandles val="exact"/>
        </dgm:presLayoutVars>
      </dgm:prSet>
      <dgm:spPr/>
    </dgm:pt>
    <dgm:pt modelId="{A4900EA5-A37A-49DC-B347-0474A6274712}" type="pres">
      <dgm:prSet presAssocID="{B604AF08-454D-4162-BC60-C3F3C771082C}" presName="vNodes" presStyleCnt="0"/>
      <dgm:spPr/>
    </dgm:pt>
    <dgm:pt modelId="{A2E82FFF-BE14-4216-A25E-0C8907588129}" type="pres">
      <dgm:prSet presAssocID="{17D1BE89-5115-447E-B03E-2D60FE86D12E}" presName="node" presStyleLbl="node1" presStyleIdx="0" presStyleCnt="3" custScaleX="119525" custScaleY="114612" custLinFactY="7995" custLinFactNeighborX="91114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EA6AD5-4A13-4010-BE8D-9C37D1954128}" type="pres">
      <dgm:prSet presAssocID="{980F8045-882C-4F45-936A-5D0F7DA0D6AA}" presName="spacerT" presStyleCnt="0"/>
      <dgm:spPr/>
    </dgm:pt>
    <dgm:pt modelId="{2892AE57-A1D8-4F73-B1B3-4EDC9490FE33}" type="pres">
      <dgm:prSet presAssocID="{980F8045-882C-4F45-936A-5D0F7DA0D6AA}" presName="sibTrans" presStyleLbl="sibTrans2D1" presStyleIdx="0" presStyleCnt="2" custLinFactX="57286" custLinFactNeighborX="100000" custLinFactNeighborY="43489"/>
      <dgm:spPr/>
      <dgm:t>
        <a:bodyPr/>
        <a:lstStyle/>
        <a:p>
          <a:endParaRPr lang="en-US"/>
        </a:p>
      </dgm:t>
    </dgm:pt>
    <dgm:pt modelId="{7A1D0D78-6DE1-49F8-B096-8C4BD769C7BB}" type="pres">
      <dgm:prSet presAssocID="{980F8045-882C-4F45-936A-5D0F7DA0D6AA}" presName="spacerB" presStyleCnt="0"/>
      <dgm:spPr/>
    </dgm:pt>
    <dgm:pt modelId="{6F10B653-4691-45AC-A2A7-7B4D8594891A}" type="pres">
      <dgm:prSet presAssocID="{B0CC02B9-F95E-4893-8113-DEF0C21980D5}" presName="node" presStyleLbl="node1" presStyleIdx="1" presStyleCnt="3" custScaleX="120382" custScaleY="114216" custLinFactY="-602" custLinFactNeighborX="91759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EC45E7-41E7-4FF4-AA98-8FE1E897E4C3}" type="pres">
      <dgm:prSet presAssocID="{B604AF08-454D-4162-BC60-C3F3C771082C}" presName="sibTransLast" presStyleLbl="sibTrans2D1" presStyleIdx="1" presStyleCnt="2" custScaleX="319744" custScaleY="61476" custLinFactNeighborX="-71029"/>
      <dgm:spPr/>
      <dgm:t>
        <a:bodyPr/>
        <a:lstStyle/>
        <a:p>
          <a:endParaRPr lang="en-US"/>
        </a:p>
      </dgm:t>
    </dgm:pt>
    <dgm:pt modelId="{015186D6-6CC4-4D1D-A892-B7AD79E8714A}" type="pres">
      <dgm:prSet presAssocID="{B604AF08-454D-4162-BC60-C3F3C771082C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AFF78081-AD33-4317-8860-EA0EF083E657}" type="pres">
      <dgm:prSet presAssocID="{B604AF08-454D-4162-BC60-C3F3C771082C}" presName="lastNode" presStyleLbl="node1" presStyleIdx="2" presStyleCnt="3" custLinFactX="27090" custLinFactNeighborX="100000" custLinFactNeighborY="14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9EB707F-E129-46EB-A6ED-679E966B8A2E}" srcId="{B604AF08-454D-4162-BC60-C3F3C771082C}" destId="{E7FCAECD-ACB4-4E94-B2AD-580DDA4D1989}" srcOrd="2" destOrd="0" parTransId="{D1551A07-3677-48DA-B42C-E75DA8B8DFFC}" sibTransId="{5FF52D61-AFCD-4B12-BB90-898935724A7F}"/>
    <dgm:cxn modelId="{04BC5BE9-7C00-4296-B64D-57EE3ACE2D7D}" type="presOf" srcId="{980F8045-882C-4F45-936A-5D0F7DA0D6AA}" destId="{2892AE57-A1D8-4F73-B1B3-4EDC9490FE33}" srcOrd="0" destOrd="0" presId="urn:microsoft.com/office/officeart/2005/8/layout/equation2"/>
    <dgm:cxn modelId="{69441FA1-FD33-47AB-B7E2-7425CBDA9C19}" type="presOf" srcId="{508C199B-A03B-4465-82F1-08B20A5F3D0D}" destId="{015186D6-6CC4-4D1D-A892-B7AD79E8714A}" srcOrd="1" destOrd="0" presId="urn:microsoft.com/office/officeart/2005/8/layout/equation2"/>
    <dgm:cxn modelId="{0E403FB6-78EC-4C49-B55C-B958973518EC}" type="presOf" srcId="{B604AF08-454D-4162-BC60-C3F3C771082C}" destId="{B69BA89A-8005-4839-B7EA-D52747A3D5C6}" srcOrd="0" destOrd="0" presId="urn:microsoft.com/office/officeart/2005/8/layout/equation2"/>
    <dgm:cxn modelId="{A4748009-BF76-4B9E-B20F-C2B9A36382B4}" srcId="{B604AF08-454D-4162-BC60-C3F3C771082C}" destId="{B0CC02B9-F95E-4893-8113-DEF0C21980D5}" srcOrd="1" destOrd="0" parTransId="{BB63B954-3FEA-44A1-BAD0-223F028E7FB5}" sibTransId="{508C199B-A03B-4465-82F1-08B20A5F3D0D}"/>
    <dgm:cxn modelId="{78B2D953-EC38-4E3B-9289-55B752B15423}" type="presOf" srcId="{E7FCAECD-ACB4-4E94-B2AD-580DDA4D1989}" destId="{AFF78081-AD33-4317-8860-EA0EF083E657}" srcOrd="0" destOrd="0" presId="urn:microsoft.com/office/officeart/2005/8/layout/equation2"/>
    <dgm:cxn modelId="{1BC4F545-21A0-471B-A1FE-6BE7821E0A63}" type="presOf" srcId="{508C199B-A03B-4465-82F1-08B20A5F3D0D}" destId="{8BEC45E7-41E7-4FF4-AA98-8FE1E897E4C3}" srcOrd="0" destOrd="0" presId="urn:microsoft.com/office/officeart/2005/8/layout/equation2"/>
    <dgm:cxn modelId="{6D08EFAC-1243-49E4-85B4-BCCF65DDD1CE}" srcId="{B604AF08-454D-4162-BC60-C3F3C771082C}" destId="{17D1BE89-5115-447E-B03E-2D60FE86D12E}" srcOrd="0" destOrd="0" parTransId="{E7053E98-52E3-4287-BDC1-5673894ED023}" sibTransId="{980F8045-882C-4F45-936A-5D0F7DA0D6AA}"/>
    <dgm:cxn modelId="{861B8F8A-80CE-4410-BBB7-B2B586E8E9DD}" type="presOf" srcId="{B0CC02B9-F95E-4893-8113-DEF0C21980D5}" destId="{6F10B653-4691-45AC-A2A7-7B4D8594891A}" srcOrd="0" destOrd="0" presId="urn:microsoft.com/office/officeart/2005/8/layout/equation2"/>
    <dgm:cxn modelId="{13915CC2-0BB5-4766-BAA3-82361B55052E}" type="presOf" srcId="{17D1BE89-5115-447E-B03E-2D60FE86D12E}" destId="{A2E82FFF-BE14-4216-A25E-0C8907588129}" srcOrd="0" destOrd="0" presId="urn:microsoft.com/office/officeart/2005/8/layout/equation2"/>
    <dgm:cxn modelId="{99C7D75A-6C28-4170-8697-BDB3FCE8EE4C}" type="presParOf" srcId="{B69BA89A-8005-4839-B7EA-D52747A3D5C6}" destId="{A4900EA5-A37A-49DC-B347-0474A6274712}" srcOrd="0" destOrd="0" presId="urn:microsoft.com/office/officeart/2005/8/layout/equation2"/>
    <dgm:cxn modelId="{E1687B60-ACBF-4168-88E6-C524224A78BD}" type="presParOf" srcId="{A4900EA5-A37A-49DC-B347-0474A6274712}" destId="{A2E82FFF-BE14-4216-A25E-0C8907588129}" srcOrd="0" destOrd="0" presId="urn:microsoft.com/office/officeart/2005/8/layout/equation2"/>
    <dgm:cxn modelId="{E47A787F-78EC-4553-9B6B-DF6015973C5D}" type="presParOf" srcId="{A4900EA5-A37A-49DC-B347-0474A6274712}" destId="{22EA6AD5-4A13-4010-BE8D-9C37D1954128}" srcOrd="1" destOrd="0" presId="urn:microsoft.com/office/officeart/2005/8/layout/equation2"/>
    <dgm:cxn modelId="{87A0D6F1-35FC-4149-9CA3-E037B8E2599A}" type="presParOf" srcId="{A4900EA5-A37A-49DC-B347-0474A6274712}" destId="{2892AE57-A1D8-4F73-B1B3-4EDC9490FE33}" srcOrd="2" destOrd="0" presId="urn:microsoft.com/office/officeart/2005/8/layout/equation2"/>
    <dgm:cxn modelId="{121665E0-68F5-4EAA-9986-0ED2F1C987BB}" type="presParOf" srcId="{A4900EA5-A37A-49DC-B347-0474A6274712}" destId="{7A1D0D78-6DE1-49F8-B096-8C4BD769C7BB}" srcOrd="3" destOrd="0" presId="urn:microsoft.com/office/officeart/2005/8/layout/equation2"/>
    <dgm:cxn modelId="{FC74EEC9-A2CE-4B47-8B1C-B5657025476C}" type="presParOf" srcId="{A4900EA5-A37A-49DC-B347-0474A6274712}" destId="{6F10B653-4691-45AC-A2A7-7B4D8594891A}" srcOrd="4" destOrd="0" presId="urn:microsoft.com/office/officeart/2005/8/layout/equation2"/>
    <dgm:cxn modelId="{79EC0E5A-4812-46A2-A9E4-C2CF82CEB245}" type="presParOf" srcId="{B69BA89A-8005-4839-B7EA-D52747A3D5C6}" destId="{8BEC45E7-41E7-4FF4-AA98-8FE1E897E4C3}" srcOrd="1" destOrd="0" presId="urn:microsoft.com/office/officeart/2005/8/layout/equation2"/>
    <dgm:cxn modelId="{FE45257B-4DE0-44EF-9923-B9757EE9B59B}" type="presParOf" srcId="{8BEC45E7-41E7-4FF4-AA98-8FE1E897E4C3}" destId="{015186D6-6CC4-4D1D-A892-B7AD79E8714A}" srcOrd="0" destOrd="0" presId="urn:microsoft.com/office/officeart/2005/8/layout/equation2"/>
    <dgm:cxn modelId="{C435D07E-5349-4230-B2C5-3A076CA2ADA7}" type="presParOf" srcId="{B69BA89A-8005-4839-B7EA-D52747A3D5C6}" destId="{AFF78081-AD33-4317-8860-EA0EF083E657}" srcOrd="2" destOrd="0" presId="urn:microsoft.com/office/officeart/2005/8/layout/equation2"/>
  </dgm:cxnLst>
  <dgm:bg>
    <a:solidFill>
      <a:schemeClr val="accent1">
        <a:lumMod val="7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D00EE-6322-44E3-AC59-FB6C2EBE8B3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FAC5FF-16EC-4B5F-9E2D-75733AE93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6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C5FF-16EC-4B5F-9E2D-75733AE931E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05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FAC5FF-16EC-4B5F-9E2D-75733AE931E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37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835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72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67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79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0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697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46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3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632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18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602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F4A42-4408-46D2-9176-A689D992F0C3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DB068D-A644-4657-B207-8FC1E3FBE6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86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3.jpg"/><Relationship Id="rId7" Type="http://schemas.openxmlformats.org/officeDocument/2006/relationships/diagramColors" Target="../diagrams/colors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3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259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55916" y="337763"/>
            <a:ext cx="11041039" cy="2222212"/>
          </a:xfrm>
          <a:prstGeom prst="ribbon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15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71" y="2693186"/>
            <a:ext cx="5989928" cy="331057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</p:pic>
      <p:sp>
        <p:nvSpPr>
          <p:cNvPr id="2" name="TextBox 1"/>
          <p:cNvSpPr txBox="1"/>
          <p:nvPr/>
        </p:nvSpPr>
        <p:spPr>
          <a:xfrm>
            <a:off x="337625" y="6136976"/>
            <a:ext cx="11577710" cy="830997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</a:rPr>
              <a:t>সবাই কে ফুলেল শুভেচ্ছা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34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71719" y="172613"/>
            <a:ext cx="11438311" cy="1194937"/>
          </a:xfrm>
          <a:prstGeom prst="wedgeRectCallout">
            <a:avLst/>
          </a:prstGeom>
          <a:solidFill>
            <a:schemeClr val="accent1">
              <a:lumMod val="60000"/>
              <a:lumOff val="4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prstTxWarp prst="textDeflateBottom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6600" dirty="0" smtClean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dirty="0">
              <a:ln w="0"/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71718" y="1561323"/>
            <a:ext cx="11565690" cy="4504819"/>
            <a:chOff x="571718" y="1561323"/>
            <a:chExt cx="11565690" cy="4504819"/>
          </a:xfrm>
        </p:grpSpPr>
        <p:sp>
          <p:nvSpPr>
            <p:cNvPr id="3" name="Content Placeholder 2"/>
            <p:cNvSpPr txBox="1">
              <a:spLocks/>
            </p:cNvSpPr>
            <p:nvPr/>
          </p:nvSpPr>
          <p:spPr>
            <a:xfrm>
              <a:off x="571718" y="1561323"/>
              <a:ext cx="11438312" cy="45048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6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নাম : মোঃ আব্দুল লতিফ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পদবী : সহকারী শিক্ষক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বিদ্যালয়ের নাম : দুবলহাটি রাজা হরনাথ উচ্চ বিদ্যালয়</a:t>
              </a:r>
              <a:r>
                <a:rPr lang="bn-BD" sz="4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			   নওগাঁ সদর, নওগাঁ ।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আইডি নং-৫০৪২২৬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হট লাইন : </a:t>
              </a:r>
              <a:r>
                <a:rPr lang="bn-BD" sz="4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০১৭২০-২১১২৯৯</a:t>
              </a:r>
              <a:endParaRPr lang="en-US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aphicFrame>
          <p:nvGraphicFramePr>
            <p:cNvPr id="6" name="Diagram 5"/>
            <p:cNvGraphicFramePr/>
            <p:nvPr>
              <p:extLst>
                <p:ext uri="{D42A27DB-BD31-4B8C-83A1-F6EECF244321}">
                  <p14:modId xmlns:p14="http://schemas.microsoft.com/office/powerpoint/2010/main" val="2510503789"/>
                </p:ext>
              </p:extLst>
            </p:nvPr>
          </p:nvGraphicFramePr>
          <p:xfrm>
            <a:off x="9604417" y="1561323"/>
            <a:ext cx="2532991" cy="333822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12" name="Group 11"/>
          <p:cNvGrpSpPr/>
          <p:nvPr/>
        </p:nvGrpSpPr>
        <p:grpSpPr>
          <a:xfrm>
            <a:off x="571718" y="87260"/>
            <a:ext cx="11438312" cy="5893529"/>
            <a:chOff x="571718" y="145317"/>
            <a:chExt cx="11438312" cy="5893529"/>
          </a:xfrm>
        </p:grpSpPr>
        <p:sp>
          <p:nvSpPr>
            <p:cNvPr id="8" name="Title 1"/>
            <p:cNvSpPr txBox="1">
              <a:spLocks/>
            </p:cNvSpPr>
            <p:nvPr/>
          </p:nvSpPr>
          <p:spPr>
            <a:xfrm>
              <a:off x="571719" y="145317"/>
              <a:ext cx="11438311" cy="1194937"/>
            </a:xfrm>
            <a:prstGeom prst="wedgeRectCallout">
              <a:avLst/>
            </a:prstGeom>
            <a:solidFill>
              <a:schemeClr val="accent1">
                <a:lumMod val="60000"/>
                <a:lumOff val="40000"/>
              </a:schemeClr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prstTxWarp prst="textDeflateBottom">
                <a:avLst/>
              </a:prstTxWarp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bn-BD" sz="6600" dirty="0" smtClean="0">
                  <a:ln w="0"/>
                  <a:effectLst>
                    <a:reflection blurRad="6350" stA="53000" endA="300" endPos="35500" dir="5400000" sy="-90000" algn="bl" rotWithShape="0"/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শিক্ষক পরিচিতি</a:t>
              </a:r>
              <a:endParaRPr lang="en-US" sz="6600" dirty="0">
                <a:ln w="0"/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Content Placeholder 2"/>
            <p:cNvSpPr txBox="1">
              <a:spLocks/>
            </p:cNvSpPr>
            <p:nvPr/>
          </p:nvSpPr>
          <p:spPr>
            <a:xfrm>
              <a:off x="571718" y="1534027"/>
              <a:ext cx="11438312" cy="45048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60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নাম : মোঃ আব্দুল লতিফ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পদবী : সহকারী শিক্ষক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বিদ্যালয়ের নাম : দুবলহাটি রাজা হরনাথ উচ্চ 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	</a:t>
              </a: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		বিদ্যালয়, নওগাঁ সদর, নওগাঁ ।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আইডি নং-৫০৪২২৬</a:t>
              </a:r>
            </a:p>
            <a:p>
              <a:pPr marL="0" indent="0" algn="just">
                <a:buFont typeface="Arial" panose="020B0604020202020204" pitchFamily="34" charset="0"/>
                <a:buNone/>
              </a:pPr>
              <a:r>
                <a:rPr lang="bn-BD" sz="440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হট লাইন : </a:t>
              </a:r>
              <a:r>
                <a:rPr lang="bn-BD" sz="4400" dirty="0" smtClean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০১৭২০-২১১২৯৯</a:t>
              </a:r>
              <a:endParaRPr lang="en-US" sz="4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71" b="18658"/>
          <a:stretch/>
        </p:blipFill>
        <p:spPr>
          <a:xfrm>
            <a:off x="8273143" y="1606596"/>
            <a:ext cx="3722373" cy="3966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711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evel 4"/>
          <p:cNvSpPr/>
          <p:nvPr/>
        </p:nvSpPr>
        <p:spPr>
          <a:xfrm>
            <a:off x="156212" y="138485"/>
            <a:ext cx="11912958" cy="6606862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62011" y="875763"/>
            <a:ext cx="7547020" cy="4940143"/>
            <a:chOff x="2462011" y="953036"/>
            <a:chExt cx="7547020" cy="4862870"/>
          </a:xfrm>
        </p:grpSpPr>
        <p:sp>
          <p:nvSpPr>
            <p:cNvPr id="6" name="Rectangle 5"/>
            <p:cNvSpPr/>
            <p:nvPr/>
          </p:nvSpPr>
          <p:spPr>
            <a:xfrm>
              <a:off x="2807594" y="2338031"/>
              <a:ext cx="7201437" cy="347787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4400" b="0" cap="none" spc="0" dirty="0" smtClean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বিষয়</a:t>
              </a:r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: সাধারণ বিজ্ঞান</a:t>
              </a:r>
            </a:p>
            <a:p>
              <a:pPr algn="ctr"/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শ্রেণি :</a:t>
              </a:r>
              <a:r>
                <a:rPr lang="en-US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নবম</a:t>
              </a:r>
            </a:p>
            <a:p>
              <a:pPr algn="ctr"/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অধ্যায়: দ্বিতীয়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সময় : ৫০ মিনিট</a:t>
              </a:r>
            </a:p>
            <a:p>
              <a:pPr algn="ctr"/>
              <a:r>
                <a:rPr lang="bn-BD" sz="4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তারিখ : ১৩/১২/১৩ ইং</a:t>
              </a:r>
              <a:endPara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62011" y="953036"/>
              <a:ext cx="7547020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143000" indent="-1143000" algn="ctr">
                <a:buFont typeface="Wingdings" panose="05000000000000000000" pitchFamily="2" charset="2"/>
                <a:buChar char="v"/>
              </a:pPr>
              <a:r>
                <a:rPr lang="bn-BD" sz="8800" u="sng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 পরিচিতি</a:t>
              </a:r>
              <a:endParaRPr lang="bn-BD" sz="88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8699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6338512" y="6077419"/>
            <a:ext cx="5744175" cy="70788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  <a:prstDash val="solid"/>
          </a:ln>
          <a:effectLst>
            <a:reflection blurRad="6350" stA="50000" endA="300" endPos="555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মদ পান করে নেশা</a:t>
            </a:r>
            <a:r>
              <a:rPr lang="en-US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করছে</a:t>
            </a:r>
            <a:endParaRPr lang="en-US" sz="4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0627" y="58412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056274" y="4944789"/>
            <a:ext cx="92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6" name="Oval Callout 5"/>
          <p:cNvSpPr/>
          <p:nvPr/>
        </p:nvSpPr>
        <p:spPr>
          <a:xfrm>
            <a:off x="2562174" y="361485"/>
            <a:ext cx="6458996" cy="1468986"/>
          </a:xfrm>
          <a:prstGeom prst="wedgeEllipseCallou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গুলো লক্ষ্য কর এবং বল</a:t>
            </a:r>
            <a:endParaRPr lang="en-US" sz="1400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4702" y="6114728"/>
            <a:ext cx="5834129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4000" b="1" dirty="0">
                <a:ln w="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সিরিঞ্জ এর মধ্যমে নেশা গ্রহন </a:t>
            </a:r>
            <a:endParaRPr lang="en-US" sz="4000" b="1" dirty="0">
              <a:ln w="0"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02" y="2099793"/>
            <a:ext cx="5834129" cy="39840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26161">
            <a:off x="6442745" y="1839408"/>
            <a:ext cx="5620256" cy="426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4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2" y="227890"/>
            <a:ext cx="5924282" cy="5638435"/>
          </a:xfrm>
          <a:prstGeom prst="rect">
            <a:avLst/>
          </a:prstGeom>
        </p:spPr>
      </p:pic>
      <p:sp>
        <p:nvSpPr>
          <p:cNvPr id="5" name="Double Wave 4"/>
          <p:cNvSpPr/>
          <p:nvPr/>
        </p:nvSpPr>
        <p:spPr>
          <a:xfrm>
            <a:off x="103032" y="5930514"/>
            <a:ext cx="5924282" cy="695265"/>
          </a:xfrm>
          <a:prstGeom prst="doubleWav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r>
              <a:rPr lang="bn-BD" sz="28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কয়েক বন্ধু মিলে </a:t>
            </a:r>
            <a:r>
              <a:rPr lang="bn-BD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হেরোইন সেবন করছে</a:t>
            </a:r>
            <a:endParaRPr lang="en-US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138930" y="5930514"/>
            <a:ext cx="5924282" cy="646331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pPr algn="ctr"/>
            <a:r>
              <a:rPr lang="bn-BD" sz="360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নেশা করে অস্বাভাবিক </a:t>
            </a:r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আচরণ করছে 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930" y="227889"/>
            <a:ext cx="6004532" cy="552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22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7421097" y="2601938"/>
            <a:ext cx="4291888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ড্রাগ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আসক্তি</a:t>
            </a:r>
            <a:endParaRPr lang="en-US" sz="8000" dirty="0"/>
          </a:p>
        </p:txBody>
      </p:sp>
      <p:grpSp>
        <p:nvGrpSpPr>
          <p:cNvPr id="5" name="Group 4"/>
          <p:cNvGrpSpPr/>
          <p:nvPr/>
        </p:nvGrpSpPr>
        <p:grpSpPr>
          <a:xfrm>
            <a:off x="409943" y="2401887"/>
            <a:ext cx="6860883" cy="1723547"/>
            <a:chOff x="409943" y="2401887"/>
            <a:chExt cx="6860883" cy="1723547"/>
          </a:xfrm>
        </p:grpSpPr>
        <p:sp>
          <p:nvSpPr>
            <p:cNvPr id="21" name="Right Arrow 20"/>
            <p:cNvSpPr/>
            <p:nvPr/>
          </p:nvSpPr>
          <p:spPr>
            <a:xfrm>
              <a:off x="6890882" y="3094111"/>
              <a:ext cx="379944" cy="3390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3" name="Oval 2"/>
            <p:cNvSpPr/>
            <p:nvPr/>
          </p:nvSpPr>
          <p:spPr>
            <a:xfrm>
              <a:off x="409943" y="2401887"/>
              <a:ext cx="6480939" cy="172354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940158" y="2478830"/>
            <a:ext cx="5950724" cy="156966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bn-BD" sz="9600" b="1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আজকের পাঠ-</a:t>
            </a:r>
            <a:endParaRPr lang="en-US" sz="96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9144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5660" y="2896208"/>
            <a:ext cx="11709779" cy="304698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perspectiveBelow"/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তিনটি ড্রাগের নাম ও ড্রাগ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বলতে পারবে 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৪টি ড্রাগসক্তির লক্ষণ </a:t>
            </a: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 করতে পারবে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ড্রাগ আসক্তির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নিয়ন্ন্ত্রনের ৬টি কৌশল ও ৪টি পরিনাম উল্লেখ করতে পারবে ।</a:t>
            </a:r>
            <a:endParaRPr lang="bn-BD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2860995" y="261129"/>
            <a:ext cx="6642882" cy="2177662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20999999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ln w="285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11500" dirty="0">
              <a:ln w="285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2056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30" y="1755495"/>
            <a:ext cx="5746865" cy="401410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829" y="5906080"/>
            <a:ext cx="5746866" cy="70788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তামাক পাতা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791" y="1755495"/>
            <a:ext cx="5724987" cy="40141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991634" y="5830286"/>
            <a:ext cx="5726144" cy="707886"/>
          </a:xfrm>
          <a:prstGeom prst="rect">
            <a:avLst/>
          </a:prstGeom>
          <a:solidFill>
            <a:srgbClr val="FF7C80"/>
          </a:solidFill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ফেনসিডিল</a:t>
            </a:r>
            <a:endParaRPr lang="en-US" sz="4000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03494582"/>
              </p:ext>
            </p:extLst>
          </p:nvPr>
        </p:nvGraphicFramePr>
        <p:xfrm>
          <a:off x="122829" y="109182"/>
          <a:ext cx="11594949" cy="1503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6451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Graphic spid="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39" y="1011199"/>
            <a:ext cx="5942317" cy="3894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2839" y="5271726"/>
            <a:ext cx="5942317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মদ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3578" y="5271726"/>
            <a:ext cx="5982886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/>
              <a:t>অস্বাভাবিক অবস্থা</a:t>
            </a:r>
            <a:endParaRPr lang="en-US" sz="4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577" y="1011198"/>
            <a:ext cx="5987599" cy="389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42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86559512"/>
              </p:ext>
            </p:extLst>
          </p:nvPr>
        </p:nvGraphicFramePr>
        <p:xfrm>
          <a:off x="141668" y="157623"/>
          <a:ext cx="11887200" cy="6632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511380" y="18416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90083" y="1401272"/>
            <a:ext cx="3690684" cy="646331"/>
            <a:chOff x="190083" y="1401272"/>
            <a:chExt cx="3690684" cy="646331"/>
          </a:xfrm>
        </p:grpSpPr>
        <p:sp>
          <p:nvSpPr>
            <p:cNvPr id="4" name="TextBox 3"/>
            <p:cNvSpPr txBox="1"/>
            <p:nvPr/>
          </p:nvSpPr>
          <p:spPr>
            <a:xfrm>
              <a:off x="190083" y="1401272"/>
              <a:ext cx="3502882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২.হেরোইন সেবন করছে</a:t>
              </a:r>
              <a:endPara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ight Arrow 5"/>
            <p:cNvSpPr/>
            <p:nvPr/>
          </p:nvSpPr>
          <p:spPr>
            <a:xfrm>
              <a:off x="3597432" y="1518513"/>
              <a:ext cx="283335" cy="36933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18363" y="5241700"/>
            <a:ext cx="3409425" cy="646331"/>
            <a:chOff x="103203" y="5241700"/>
            <a:chExt cx="3524586" cy="646331"/>
          </a:xfrm>
        </p:grpSpPr>
        <p:sp>
          <p:nvSpPr>
            <p:cNvPr id="5" name="TextBox 4"/>
            <p:cNvSpPr txBox="1"/>
            <p:nvPr/>
          </p:nvSpPr>
          <p:spPr>
            <a:xfrm>
              <a:off x="103203" y="5241700"/>
              <a:ext cx="2696111" cy="646331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bn-BD" sz="36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১.পেথিডিন নিচ্ছে</a:t>
              </a:r>
              <a:endParaRPr lang="en-US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>
              <a:off x="2799314" y="5241700"/>
              <a:ext cx="828475" cy="516348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512514" y="5890417"/>
            <a:ext cx="4538459" cy="58477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অস্বাভাবিক আচরণ করচ্ছে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E82FFF-BE14-4216-A25E-0C8907588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A2E82FFF-BE14-4216-A25E-0C89075881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A2E82FFF-BE14-4216-A25E-0C8907588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A2E82FFF-BE14-4216-A25E-0C8907588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92AE57-A1D8-4F73-B1B3-4EDC9490F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2892AE57-A1D8-4F73-B1B3-4EDC9490FE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2892AE57-A1D8-4F73-B1B3-4EDC9490F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2892AE57-A1D8-4F73-B1B3-4EDC9490FE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F10B653-4691-45AC-A2A7-7B4D85948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6F10B653-4691-45AC-A2A7-7B4D859489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6F10B653-4691-45AC-A2A7-7B4D85948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6F10B653-4691-45AC-A2A7-7B4D859489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BEC45E7-41E7-4FF4-AA98-8FE1E897E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8BEC45E7-41E7-4FF4-AA98-8FE1E897E4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8BEC45E7-41E7-4FF4-AA98-8FE1E897E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8BEC45E7-41E7-4FF4-AA98-8FE1E897E4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FF78081-AD33-4317-8860-EA0EF083E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AFF78081-AD33-4317-8860-EA0EF083E6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AFF78081-AD33-4317-8860-EA0EF083E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AFF78081-AD33-4317-8860-EA0EF083E6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65027" y="4111004"/>
            <a:ext cx="8952931" cy="2123658"/>
          </a:xfrm>
          <a:prstGeom prst="rect">
            <a:avLst/>
          </a:prstGeom>
          <a:solidFill>
            <a:schemeClr val="tx1"/>
          </a:solidFill>
          <a:scene3d>
            <a:camera prst="perspectiveBelow"/>
            <a:lightRig rig="threePt" dir="t"/>
          </a:scene3d>
        </p:spPr>
        <p:txBody>
          <a:bodyPr wrap="square" rtlCol="0">
            <a:spAutoFit/>
          </a:bodyPr>
          <a:lstStyle/>
          <a:p>
            <a:pPr marL="857250" indent="-857250">
              <a:buFont typeface="Arial" panose="020B0604020202020204" pitchFamily="34" charset="0"/>
              <a:buChar char="•"/>
            </a:pPr>
            <a:r>
              <a:rPr lang="bn-BD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ড্রাগের নাম বল 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bn-BD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ড্রাগ কী</a:t>
            </a:r>
            <a:r>
              <a:rPr lang="en-US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115481" y="231820"/>
            <a:ext cx="6080766" cy="3591517"/>
            <a:chOff x="3115481" y="231820"/>
            <a:chExt cx="6080766" cy="3591517"/>
          </a:xfrm>
        </p:grpSpPr>
        <p:sp>
          <p:nvSpPr>
            <p:cNvPr id="2" name="TextBox 1"/>
            <p:cNvSpPr txBox="1"/>
            <p:nvPr/>
          </p:nvSpPr>
          <p:spPr>
            <a:xfrm>
              <a:off x="3115481" y="231820"/>
              <a:ext cx="6080766" cy="2558794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effectLst>
              <a:innerShdw blurRad="114300">
                <a:prstClr val="black"/>
              </a:innerShdw>
              <a:reflection blurRad="6350" stA="50000" endA="300" endPos="38500" dist="50800" dir="5400000" sy="-100000" algn="bl" rotWithShape="0"/>
            </a:effectLst>
            <a:scene3d>
              <a:camera prst="perspectiveRelaxedModerately"/>
              <a:lightRig rig="threePt" dir="t"/>
            </a:scene3d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একক কাজ </a:t>
              </a:r>
            </a:p>
            <a:p>
              <a:pPr algn="ctr"/>
              <a:r>
                <a:rPr lang="bn-BD" sz="80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 :৩মিনিট</a:t>
              </a:r>
              <a:endParaRPr lang="en-US" sz="8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Down Arrow 5"/>
            <p:cNvSpPr/>
            <p:nvPr/>
          </p:nvSpPr>
          <p:spPr>
            <a:xfrm>
              <a:off x="5764051" y="2500549"/>
              <a:ext cx="814338" cy="1322788"/>
            </a:xfrm>
            <a:prstGeom prst="down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518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5421" y="3483328"/>
            <a:ext cx="11605847" cy="273921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তিনটি ড্রাগ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হল- </a:t>
            </a:r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তামাক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হেরোইন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48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ফেনসিডিল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algn="just"/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ড্রাগ কী ?</a:t>
            </a:r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ড্রাগ </a:t>
            </a:r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 সব পদার্থ, যা জীবত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প্রাণী </a:t>
            </a:r>
            <a:r>
              <a:rPr lang="bn-BD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গ্রহণ করলে তার এক বা একাধিক স্বাভাবিক আচরণের পরিবর্তন 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ঘটে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r>
              <a:rPr lang="bn-BD" sz="4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endParaRPr lang="en-US" sz="2800" dirty="0"/>
          </a:p>
        </p:txBody>
      </p:sp>
      <p:sp>
        <p:nvSpPr>
          <p:cNvPr id="5" name="Down Arrow Callout 4"/>
          <p:cNvSpPr/>
          <p:nvPr/>
        </p:nvSpPr>
        <p:spPr>
          <a:xfrm>
            <a:off x="2871989" y="983259"/>
            <a:ext cx="5821636" cy="2305852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glow rad="101600">
              <a:schemeClr val="tx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1989" y="983259"/>
            <a:ext cx="58869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</a:p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14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1924333" y="68239"/>
            <a:ext cx="7547214" cy="133748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 গুলি দেখ এবং বল</a:t>
            </a:r>
            <a:endParaRPr lang="en-US" sz="8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618" y="1465423"/>
            <a:ext cx="8626644" cy="464476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384618" y="6169897"/>
            <a:ext cx="4265556" cy="7694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চোখ লাল হওয়া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97940" y="6169897"/>
            <a:ext cx="4313322" cy="76944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bn-BD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দৃষ্টিতে ঝাপসা দেখা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40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4" y="260070"/>
            <a:ext cx="6317385" cy="4996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413" y="5283393"/>
            <a:ext cx="6317385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r"/>
            <a:r>
              <a:rPr lang="bn-BD" sz="4000" dirty="0" smtClean="0">
                <a:solidFill>
                  <a:schemeClr val="bg1"/>
                </a:solidFill>
              </a:rPr>
              <a:t>খারাপ বন্ধুদের পাল্লায় নেশা করছে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336" y="260070"/>
            <a:ext cx="5613498" cy="49966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09984" y="5344948"/>
            <a:ext cx="5586201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/>
              <a:t>অন্যের কাছ থেকে নিজেকে আড়াল করছে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31513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450" y="5659829"/>
            <a:ext cx="11848819" cy="1107996"/>
          </a:xfrm>
          <a:prstGeom prst="rect">
            <a:avLst/>
          </a:prstGeom>
          <a:solidFill>
            <a:srgbClr val="00206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</a:t>
            </a:r>
            <a:r>
              <a:rPr lang="en-US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BD" sz="6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</a:t>
            </a:r>
            <a:r>
              <a:rPr lang="bn-BD" sz="6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ড্রাগ আসক্তির লক্ষণ লিখ ।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1086" y="0"/>
            <a:ext cx="12192000" cy="3775130"/>
            <a:chOff x="1" y="814113"/>
            <a:chExt cx="12192000" cy="3775130"/>
          </a:xfrm>
        </p:grpSpPr>
        <p:sp>
          <p:nvSpPr>
            <p:cNvPr id="4" name="TextBox 3"/>
            <p:cNvSpPr txBox="1"/>
            <p:nvPr/>
          </p:nvSpPr>
          <p:spPr>
            <a:xfrm>
              <a:off x="1" y="814113"/>
              <a:ext cx="12192000" cy="2554545"/>
            </a:xfrm>
            <a:prstGeom prst="rect">
              <a:avLst/>
            </a:prstGeom>
            <a:solidFill>
              <a:schemeClr val="dk1"/>
            </a:solidFill>
            <a:ln/>
            <a:scene3d>
              <a:camera prst="perspectiveBelow"/>
              <a:lightRig rig="threePt" dir="t"/>
            </a:scene3d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80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জোড়ায় কাজ </a:t>
              </a:r>
            </a:p>
            <a:p>
              <a:pPr algn="ctr"/>
              <a:r>
                <a:rPr lang="bn-BD" sz="8000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সময় </a:t>
              </a:r>
              <a:r>
                <a:rPr lang="bn-BD" sz="800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: ৩মিনিট</a:t>
              </a:r>
              <a:endParaRPr lang="en-US" sz="8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Down Arrow 4"/>
            <p:cNvSpPr/>
            <p:nvPr/>
          </p:nvSpPr>
          <p:spPr>
            <a:xfrm>
              <a:off x="5712280" y="3252810"/>
              <a:ext cx="767442" cy="1336433"/>
            </a:xfrm>
            <a:prstGeom prst="downArrow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0" y="2438697"/>
            <a:ext cx="4600480" cy="315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18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604" y="2975285"/>
            <a:ext cx="11464118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anose="05000000000000000000" pitchFamily="2" charset="2"/>
              <a:buChar char="v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 লক্ষণ হল :-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১।চোখ লাল হওয়া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২।চোখে ঝাপসা দেখা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৩।খারাপ </a:t>
            </a: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বন্ধুদের 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সহচার্যে থাকলে</a:t>
            </a:r>
          </a:p>
          <a:p>
            <a:pPr marL="685800" indent="-685800">
              <a:buFont typeface="Wingdings" panose="05000000000000000000" pitchFamily="2" charset="2"/>
              <a:buChar char="q"/>
            </a:pP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</a:t>
            </a:r>
            <a:r>
              <a:rPr lang="bn-BD" sz="4800" dirty="0">
                <a:solidFill>
                  <a:schemeClr val="bg1"/>
                </a:solidFill>
              </a:rPr>
              <a:t>অন্যের কাছ থেকে নিজেকে আড়াল </a:t>
            </a:r>
            <a:r>
              <a:rPr lang="bn-BD" sz="4800" dirty="0" smtClean="0">
                <a:solidFill>
                  <a:schemeClr val="bg1"/>
                </a:solidFill>
              </a:rPr>
              <a:t>করা</a:t>
            </a:r>
            <a:endParaRPr lang="en-US" sz="4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6603" y="360405"/>
            <a:ext cx="11464119" cy="241604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</a:p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77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13" y="1516738"/>
            <a:ext cx="5042171" cy="44891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1233" y="109183"/>
            <a:ext cx="10538740" cy="1349633"/>
          </a:xfrm>
          <a:prstGeom prst="doubleWave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bg1"/>
                </a:solidFill>
              </a:rPr>
              <a:t>আবার পরের ছবি গুলিও ভালভাবে লক্ষ্য করি</a:t>
            </a:r>
            <a:endParaRPr lang="en-US" sz="6000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857" y="1609494"/>
            <a:ext cx="5813512" cy="4450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0913" y="6059606"/>
            <a:ext cx="5042172" cy="70788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একাকিত্ব ও নিঃসঙ্গতা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5950857" y="6059606"/>
            <a:ext cx="5489116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bg1"/>
                </a:solidFill>
              </a:rPr>
              <a:t>বেকারত্ব ও নিম্নমানের পরিবেশ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09" y="161736"/>
            <a:ext cx="8049904" cy="6597838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8147714" y="2797791"/>
            <a:ext cx="4044286" cy="3961783"/>
            <a:chOff x="8147714" y="2797791"/>
            <a:chExt cx="4044286" cy="3961783"/>
          </a:xfrm>
        </p:grpSpPr>
        <p:sp>
          <p:nvSpPr>
            <p:cNvPr id="3" name="TextBox 2"/>
            <p:cNvSpPr txBox="1"/>
            <p:nvPr/>
          </p:nvSpPr>
          <p:spPr>
            <a:xfrm>
              <a:off x="8466162" y="5990133"/>
              <a:ext cx="3725838" cy="76944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4400" dirty="0" smtClean="0">
                  <a:solidFill>
                    <a:srgbClr val="FF0000"/>
                  </a:solidFill>
                </a:rPr>
                <a:t>অসামাজিক পরিবেশ</a:t>
              </a:r>
              <a:endParaRPr lang="en-US" sz="4400" dirty="0">
                <a:solidFill>
                  <a:srgbClr val="FF0000"/>
                </a:solidFill>
              </a:endParaRPr>
            </a:p>
          </p:txBody>
        </p:sp>
        <p:cxnSp>
          <p:nvCxnSpPr>
            <p:cNvPr id="6" name="Curved Connector 5"/>
            <p:cNvCxnSpPr/>
            <p:nvPr/>
          </p:nvCxnSpPr>
          <p:spPr>
            <a:xfrm rot="16200000" flipV="1">
              <a:off x="7486415" y="3459090"/>
              <a:ext cx="3192343" cy="1869746"/>
            </a:xfrm>
            <a:prstGeom prst="curvedConnector3">
              <a:avLst/>
            </a:prstGeom>
            <a:ln w="3810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7190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76819" y="6034742"/>
            <a:ext cx="4604146" cy="707886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40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মাদকদ্রব্যের</a:t>
            </a:r>
            <a:r>
              <a:rPr lang="bn-BD" sz="4000" dirty="0" smtClean="0">
                <a:solidFill>
                  <a:schemeClr val="bg1"/>
                </a:solidFill>
              </a:rPr>
              <a:t> সহজলভ্যতা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566" y="81705"/>
            <a:ext cx="7940652" cy="595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11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421" y="3483328"/>
            <a:ext cx="11605847" cy="163121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7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 ৪টি ড্রাগসক্তির লক্ষণ </a:t>
            </a:r>
            <a:r>
              <a:rPr lang="bn-BD" sz="7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 ।</a:t>
            </a:r>
            <a:endParaRPr lang="bn-BD" sz="7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944560" y="228516"/>
            <a:ext cx="5886950" cy="2862322"/>
          </a:xfrm>
          <a:prstGeom prst="flowChartPredefinedProcess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7200" smtClean="0">
                <a:latin typeface="NikoshBAN" panose="02000000000000000000" pitchFamily="2" charset="0"/>
                <a:cs typeface="NikoshBAN" panose="02000000000000000000" pitchFamily="2" charset="0"/>
              </a:rPr>
              <a:t>কাজ সময়: ৫মিনিট</a:t>
            </a:r>
            <a:endParaRPr lang="bn-BD" sz="7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45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6773" y="3076557"/>
            <a:ext cx="11315700" cy="378565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01600">
              <a:srgbClr val="FF7C80">
                <a:alpha val="60000"/>
              </a:srgb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perspectiveBelow"/>
            <a:lightRig rig="threePt" dir="t"/>
          </a:scene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একাকিত্ব ও নিঃসঙ্গতা</a:t>
            </a: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বেকারত্ব ও নিম্নমানের পরিবেশ</a:t>
            </a: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অসামাজিক কা</a:t>
            </a:r>
            <a:r>
              <a:rPr lang="bn-BD" sz="6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র্য কলাপের পরিবেশ</a:t>
            </a:r>
          </a:p>
          <a:p>
            <a:pPr marL="857250" indent="-857250" algn="just">
              <a:buFont typeface="Wingdings" panose="05000000000000000000" pitchFamily="2" charset="2"/>
              <a:buChar char="v"/>
            </a:pPr>
            <a:r>
              <a:rPr lang="bn-BD" sz="6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 দ্রব্যের সহজলভ্যতা 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5581" y="1086570"/>
            <a:ext cx="907973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bn-BD" sz="4800" dirty="0" smtClean="0"/>
              <a:t> চলো আমরা উল্লেখ যোগ্য কারণ গুলি জেনে নিই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3618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756" y="351150"/>
            <a:ext cx="11146971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  <a:prstDash val="dashDot"/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চলো আমরা  চিত্রগুলো দেখি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242" y="1308538"/>
            <a:ext cx="5730027" cy="4626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60" y="1308538"/>
            <a:ext cx="5543466" cy="46261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360" y="6122617"/>
            <a:ext cx="4698472" cy="646331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মাদক কে না বলি</a:t>
            </a:r>
            <a:endParaRPr lang="en-US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41242" y="6134725"/>
            <a:ext cx="5730027" cy="584775"/>
          </a:xfrm>
          <a:prstGeom prst="rect">
            <a:avLst/>
          </a:prstGeom>
          <a:solidFill>
            <a:srgbClr val="FF0000"/>
          </a:solidFill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মাদকাসক্তির প্রতি প্রতিরোধ গড়ে তুলি </a:t>
            </a:r>
            <a:endParaRPr lang="en-US" sz="32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26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86" y="354064"/>
            <a:ext cx="5939541" cy="51813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4064"/>
            <a:ext cx="5939541" cy="5181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581159"/>
            <a:ext cx="5939541" cy="646331"/>
          </a:xfrm>
          <a:prstGeom prst="rect">
            <a:avLst/>
          </a:prstGeom>
          <a:solidFill>
            <a:schemeClr val="tx1"/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নিরাময় কেন্দ্রে সেবা নিয়ে 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32787" y="5565338"/>
            <a:ext cx="5939540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b="1" dirty="0"/>
              <a:t> </a:t>
            </a:r>
            <a:r>
              <a:rPr lang="bn-BD" sz="3600" b="1" dirty="0" smtClean="0"/>
              <a:t>ঔষধ সেবন করে ।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94479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0" y="173472"/>
            <a:ext cx="6100548" cy="5156213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36832" y="5366679"/>
            <a:ext cx="4818744" cy="1326735"/>
            <a:chOff x="6960152" y="3408717"/>
            <a:chExt cx="4818744" cy="1326735"/>
          </a:xfrm>
        </p:grpSpPr>
        <p:sp>
          <p:nvSpPr>
            <p:cNvPr id="13" name="TextBox 12"/>
            <p:cNvSpPr txBox="1"/>
            <p:nvPr/>
          </p:nvSpPr>
          <p:spPr>
            <a:xfrm flipH="1">
              <a:off x="6960152" y="4027566"/>
              <a:ext cx="4818744" cy="707886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/>
                <a:t>ড্রাগ বিরোধী কর্মশালা  করছে </a:t>
              </a:r>
              <a:endParaRPr lang="en-US" sz="4800" dirty="0"/>
            </a:p>
          </p:txBody>
        </p:sp>
        <p:cxnSp>
          <p:nvCxnSpPr>
            <p:cNvPr id="14" name="Curved Connector 13"/>
            <p:cNvCxnSpPr/>
            <p:nvPr/>
          </p:nvCxnSpPr>
          <p:spPr>
            <a:xfrm>
              <a:off x="7729409" y="3408717"/>
              <a:ext cx="1405717" cy="544861"/>
            </a:xfrm>
            <a:prstGeom prst="curvedConnector3">
              <a:avLst/>
            </a:prstGeom>
            <a:ln w="57150"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6208561" y="5800862"/>
            <a:ext cx="5833314" cy="769441"/>
          </a:xfrm>
          <a:prstGeom prst="rect">
            <a:avLst/>
          </a:prstGeom>
          <a:solidFill>
            <a:schemeClr val="tx1"/>
          </a:solidFill>
          <a:effectLst>
            <a:reflection blurRad="6350" stA="50000" endA="300" endPos="55500" dist="1016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ধর্মীয় </a:t>
            </a:r>
            <a:r>
              <a:rPr lang="bn-BD" sz="44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অনুশাসন মেনে </a:t>
            </a:r>
            <a:r>
              <a:rPr lang="bn-BD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চলা</a:t>
            </a:r>
            <a:endParaRPr lang="en-US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560" y="136479"/>
            <a:ext cx="5833315" cy="5156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91456" y="3244333"/>
            <a:ext cx="15498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মদ</a:t>
            </a:r>
            <a:endParaRPr lang="en-US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061513" y="221500"/>
            <a:ext cx="9659885" cy="1163456"/>
            <a:chOff x="1203733" y="467927"/>
            <a:chExt cx="9144000" cy="2211469"/>
          </a:xfrm>
        </p:grpSpPr>
        <p:sp>
          <p:nvSpPr>
            <p:cNvPr id="4" name="Rectangle 3"/>
            <p:cNvSpPr/>
            <p:nvPr/>
          </p:nvSpPr>
          <p:spPr>
            <a:xfrm>
              <a:off x="1203733" y="467927"/>
              <a:ext cx="9144000" cy="2202006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square">
              <a:spAutoFit/>
            </a:bodyPr>
            <a:lstStyle/>
            <a:p>
              <a:pPr algn="ctr"/>
              <a:endParaRPr lang="en-US" sz="8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203733" y="748848"/>
              <a:ext cx="9144000" cy="1930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57250" indent="-857250">
                <a:buFont typeface="Wingdings" panose="05000000000000000000" pitchFamily="2" charset="2"/>
                <a:buChar char="Ø"/>
              </a:pPr>
              <a:r>
                <a:rPr lang="bn-BD" sz="6000" dirty="0" smtClean="0">
                  <a:solidFill>
                    <a:schemeClr val="bg1"/>
                  </a:solidFill>
                </a:rPr>
                <a:t>এসো এই ছবিগুলি আবার লক্ষ্য করি</a:t>
              </a:r>
              <a:endParaRPr lang="en-US" sz="6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196" y="1705968"/>
            <a:ext cx="5754475" cy="42082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25" y="1705969"/>
            <a:ext cx="5868538" cy="4208296"/>
          </a:xfrm>
          <a:prstGeom prst="rect">
            <a:avLst/>
          </a:prstGeom>
        </p:spPr>
      </p:pic>
      <p:sp>
        <p:nvSpPr>
          <p:cNvPr id="10" name="Flowchart: Process 9"/>
          <p:cNvSpPr/>
          <p:nvPr/>
        </p:nvSpPr>
        <p:spPr>
          <a:xfrm>
            <a:off x="150125" y="6037092"/>
            <a:ext cx="5868538" cy="607325"/>
          </a:xfrm>
          <a:prstGeom prst="flowChartProcess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</a:rPr>
              <a:t>পুলিশে সোপর্দ্দ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7" name="6-Point Star 6"/>
          <p:cNvSpPr/>
          <p:nvPr/>
        </p:nvSpPr>
        <p:spPr>
          <a:xfrm rot="10800000" flipV="1">
            <a:off x="6175195" y="6037092"/>
            <a:ext cx="5754475" cy="597409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chemeClr val="tx1"/>
                </a:solidFill>
              </a:rPr>
              <a:t>পাগল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79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" y="420914"/>
            <a:ext cx="6737617" cy="44875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260" y="403799"/>
            <a:ext cx="5240740" cy="52407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530" y="5404512"/>
            <a:ext cx="6530922" cy="101566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bg1"/>
                </a:solidFill>
              </a:rPr>
              <a:t>মৃত্য পথযাত্রী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2887" y="5729074"/>
            <a:ext cx="4557486" cy="83099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bg1"/>
                </a:solidFill>
              </a:rPr>
              <a:t>পরিনাম মৃত্য</a:t>
            </a:r>
            <a:endParaRPr lang="en-US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29300" y="7511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371461" y="751114"/>
            <a:ext cx="9957292" cy="3324897"/>
            <a:chOff x="1412404" y="1820309"/>
            <a:chExt cx="9957292" cy="3324897"/>
          </a:xfrm>
        </p:grpSpPr>
        <p:sp>
          <p:nvSpPr>
            <p:cNvPr id="5" name="Oval 4"/>
            <p:cNvSpPr/>
            <p:nvPr/>
          </p:nvSpPr>
          <p:spPr>
            <a:xfrm>
              <a:off x="1412404" y="1820309"/>
              <a:ext cx="9957292" cy="2237014"/>
            </a:xfrm>
            <a:prstGeom prst="ellipse">
              <a:avLst/>
            </a:prstGeom>
            <a:ln>
              <a:prstDash val="solid"/>
            </a:ln>
            <a:effectLst>
              <a:glow rad="228600">
                <a:schemeClr val="accent2">
                  <a:satMod val="175000"/>
                  <a:alpha val="40000"/>
                </a:schemeClr>
              </a:glow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6600" dirty="0">
                  <a:latin typeface="NikoshBAN" panose="02000000000000000000" pitchFamily="2" charset="0"/>
                  <a:cs typeface="NikoshBAN" panose="02000000000000000000" pitchFamily="2" charset="0"/>
                </a:rPr>
                <a:t>দলীয় </a:t>
              </a:r>
              <a:r>
                <a:rPr lang="bn-BD" sz="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কাজ </a:t>
              </a:r>
            </a:p>
            <a:p>
              <a:pPr algn="ctr"/>
              <a:r>
                <a:rPr lang="bn-BD" sz="6600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সময়: ১০মিনিট</a:t>
              </a:r>
              <a:endParaRPr lang="en-US" sz="11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endParaRPr lang="en-US" dirty="0"/>
            </a:p>
          </p:txBody>
        </p:sp>
        <p:sp>
          <p:nvSpPr>
            <p:cNvPr id="6" name="Down Arrow 5"/>
            <p:cNvSpPr/>
            <p:nvPr/>
          </p:nvSpPr>
          <p:spPr>
            <a:xfrm>
              <a:off x="5786893" y="4040625"/>
              <a:ext cx="1208314" cy="110458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71461" y="4357335"/>
            <a:ext cx="10247587" cy="156966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ড্রাগআসক্তি নিয়ন্ত্রণের ৬টি কৌশল ও ৪টি পরিনাম লিখ 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2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1065" y="438266"/>
            <a:ext cx="10844011" cy="1827193"/>
          </a:xfrm>
          <a:prstGeom prst="cloudCallout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chemeClr val="bg1"/>
                </a:solidFill>
              </a:rPr>
              <a:t>আমরা জেনে নিই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627" y="2989243"/>
            <a:ext cx="11737074" cy="304698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bn-BD" sz="4800" b="1" dirty="0" smtClean="0"/>
              <a:t>কারণ গুলি</a:t>
            </a:r>
            <a:r>
              <a:rPr lang="bn-BD" sz="4800" dirty="0" smtClean="0"/>
              <a:t> – </a:t>
            </a:r>
            <a:r>
              <a:rPr lang="bn-BD" sz="4800" u="sng" dirty="0" smtClean="0"/>
              <a:t>ড্রাগকে না বলি</a:t>
            </a:r>
            <a:r>
              <a:rPr lang="bn-BD" sz="4800" dirty="0" smtClean="0"/>
              <a:t>, </a:t>
            </a:r>
            <a:r>
              <a:rPr lang="bn-BD" sz="4800" u="sng" dirty="0" smtClean="0"/>
              <a:t>প্রতিরোধ করি</a:t>
            </a:r>
            <a:r>
              <a:rPr lang="bn-BD" sz="4800" dirty="0" smtClean="0"/>
              <a:t>, </a:t>
            </a:r>
            <a:r>
              <a:rPr lang="bn-BD" sz="4800" u="sng" dirty="0" smtClean="0"/>
              <a:t>স্বাস্থ্য কেন্দ্রে সেবা নিয়ে,</a:t>
            </a:r>
            <a:r>
              <a:rPr lang="bn-BD" sz="4800" dirty="0" smtClean="0"/>
              <a:t> </a:t>
            </a:r>
            <a:r>
              <a:rPr lang="bn-BD" sz="4800" u="sng" dirty="0" smtClean="0"/>
              <a:t>ওষঔ সেবন করে</a:t>
            </a:r>
            <a:r>
              <a:rPr lang="bn-BD" sz="4800" dirty="0" smtClean="0"/>
              <a:t>, </a:t>
            </a:r>
            <a:r>
              <a:rPr lang="bn-BD" sz="4800" u="sng" dirty="0" smtClean="0"/>
              <a:t>আলোচনা করে</a:t>
            </a:r>
            <a:r>
              <a:rPr lang="bn-BD" sz="4800" dirty="0" smtClean="0"/>
              <a:t>, </a:t>
            </a:r>
            <a:r>
              <a:rPr lang="bn-BD" sz="4800" u="sng" dirty="0" smtClean="0"/>
              <a:t>ধর্মীয় অনুশাসন মেনে চলে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bn-BD" sz="4800" dirty="0" smtClean="0">
                <a:solidFill>
                  <a:srgbClr val="FF0000"/>
                </a:solidFill>
              </a:rPr>
              <a:t>পরিনাম</a:t>
            </a:r>
            <a:r>
              <a:rPr lang="bn-BD" sz="4800" dirty="0" smtClean="0"/>
              <a:t>- </a:t>
            </a:r>
            <a:r>
              <a:rPr lang="bn-BD" sz="4800" u="sng" dirty="0" smtClean="0"/>
              <a:t>দন্ড প্রাপ্ত হওয়া </a:t>
            </a:r>
            <a:r>
              <a:rPr lang="bn-BD" sz="4800" dirty="0" smtClean="0"/>
              <a:t>, </a:t>
            </a:r>
            <a:r>
              <a:rPr lang="bn-BD" sz="4800" u="sng" dirty="0" smtClean="0"/>
              <a:t>পাগল হওয়া</a:t>
            </a:r>
            <a:r>
              <a:rPr lang="bn-BD" sz="4800" dirty="0" smtClean="0"/>
              <a:t>, </a:t>
            </a:r>
            <a:r>
              <a:rPr lang="bn-BD" sz="4800" u="sng" dirty="0" smtClean="0"/>
              <a:t>মৃত্য পথযাত্রী </a:t>
            </a:r>
            <a:r>
              <a:rPr lang="bn-BD" sz="4800" dirty="0" smtClean="0"/>
              <a:t>, </a:t>
            </a:r>
            <a:r>
              <a:rPr lang="bn-BD" sz="4800" b="1" dirty="0" smtClean="0">
                <a:solidFill>
                  <a:srgbClr val="C00000"/>
                </a:solidFill>
              </a:rPr>
              <a:t>মৃত্যু</a:t>
            </a:r>
            <a:r>
              <a:rPr lang="bn-BD" sz="4800" b="1" dirty="0" smtClean="0"/>
              <a:t> 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751140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5-Point Star 2"/>
          <p:cNvSpPr/>
          <p:nvPr/>
        </p:nvSpPr>
        <p:spPr>
          <a:xfrm>
            <a:off x="1336795" y="286905"/>
            <a:ext cx="9225887" cy="2614411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20857" y="4061651"/>
            <a:ext cx="8794395" cy="646331"/>
          </a:xfrm>
          <a:prstGeom prst="rect">
            <a:avLst/>
          </a:prstGeom>
          <a:noFill/>
          <a:effectLst>
            <a:softEdge rad="635000"/>
          </a:effectLst>
        </p:spPr>
        <p:txBody>
          <a:bodyPr wrap="none" rtlCol="0">
            <a:spAutoFit/>
          </a:bodyPr>
          <a:lstStyle/>
          <a:p>
            <a:pPr marL="400050" indent="-400050">
              <a:buFont typeface="Wingdings" panose="05000000000000000000" pitchFamily="2" charset="2"/>
              <a:buChar char="v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১. স্বাভাবিক  ২.অস্বাভাবিক ৩.কৌতুহল প্রিয় ৪. শুধু ঘুমায়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6934" y="3261743"/>
            <a:ext cx="5944256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A.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ড্রাগআসক্তির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ব্যক্তির আচরণ কেমন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45731" y="5017534"/>
            <a:ext cx="4272323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prstDash val="dash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B.</a:t>
            </a:r>
            <a:r>
              <a:rPr lang="bn-BD" sz="32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নেশাগ্রস্থ মানুষ সমাজের কি ?</a:t>
            </a:r>
            <a:endParaRPr lang="en-US" sz="32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60743" y="6024082"/>
            <a:ext cx="85779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800" dirty="0" smtClean="0"/>
              <a:t>   ১.   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বোঝা ২.আর্শিবাদ ৩.সু-সন্তান  ৪.দেশ গড়ার কারিগর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408833" y="4163251"/>
            <a:ext cx="341194" cy="39246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245059" y="6140607"/>
            <a:ext cx="368489" cy="41328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56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7" grpId="0" animBg="1"/>
      <p:bldP spid="9" grpId="0" animBg="1"/>
      <p:bldP spid="10" grpId="0"/>
      <p:bldP spid="2" grpId="0" animBg="1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5622878" y="153761"/>
            <a:ext cx="5691116" cy="3848116"/>
          </a:xfrm>
          <a:prstGeom prst="flowChartPunchedTap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115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137615" y="4363818"/>
            <a:ext cx="11176379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innerShdw blurRad="63500" dist="508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ড্রাগআসক্তি ব্যক্তির দ্বারা সমাজে কি কি ক্ষতি হতে পারে তার ১০টি কারণ লিখে আনবে 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14" y="153760"/>
            <a:ext cx="5337787" cy="409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513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80571" y="275770"/>
            <a:ext cx="11306629" cy="6097733"/>
            <a:chOff x="160219" y="0"/>
            <a:chExt cx="11882090" cy="6373504"/>
          </a:xfrm>
        </p:grpSpPr>
        <p:grpSp>
          <p:nvGrpSpPr>
            <p:cNvPr id="5" name="Group 4"/>
            <p:cNvGrpSpPr/>
            <p:nvPr/>
          </p:nvGrpSpPr>
          <p:grpSpPr>
            <a:xfrm>
              <a:off x="6005015" y="68239"/>
              <a:ext cx="6037294" cy="6305265"/>
              <a:chOff x="3004459" y="1003409"/>
              <a:chExt cx="6104803" cy="5543687"/>
            </a:xfrm>
          </p:grpSpPr>
          <p:sp>
            <p:nvSpPr>
              <p:cNvPr id="3" name="TextBox 2"/>
              <p:cNvSpPr txBox="1"/>
              <p:nvPr/>
            </p:nvSpPr>
            <p:spPr>
              <a:xfrm>
                <a:off x="3114862" y="1003409"/>
                <a:ext cx="5994400" cy="1103076"/>
              </a:xfrm>
              <a:prstGeom prst="rect">
                <a:avLst/>
              </a:prstGeom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7200" b="1" dirty="0" smtClean="0">
                    <a:ln w="9525">
                      <a:solidFill>
                        <a:schemeClr val="bg1"/>
                      </a:solidFill>
                      <a:prstDash val="solid"/>
                    </a:ln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আবারো দেখা হবে</a:t>
                </a:r>
                <a:endParaRPr lang="bn-BD" sz="7200" b="1" dirty="0">
                  <a:ln w="9525">
                    <a:solidFill>
                      <a:schemeClr val="bg1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pic>
            <p:nvPicPr>
              <p:cNvPr id="2" name="Picture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4459" y="2673170"/>
                <a:ext cx="5994400" cy="3873926"/>
              </a:xfrm>
              <a:prstGeom prst="rect">
                <a:avLst/>
              </a:prstGeom>
            </p:spPr>
          </p:pic>
        </p:grp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219" y="0"/>
              <a:ext cx="5658572" cy="63735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408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ustom 1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2398</TotalTime>
  <Words>466</Words>
  <Application>Microsoft Office PowerPoint</Application>
  <PresentationFormat>Widescreen</PresentationFormat>
  <Paragraphs>106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Arial</vt:lpstr>
      <vt:lpstr>Calibri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597</cp:revision>
  <dcterms:created xsi:type="dcterms:W3CDTF">2013-12-13T04:06:28Z</dcterms:created>
  <dcterms:modified xsi:type="dcterms:W3CDTF">2013-12-18T06:03:25Z</dcterms:modified>
</cp:coreProperties>
</file>